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8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89" r:id="rId33"/>
    <p:sldId id="287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2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0A95-058D-40A2-A822-5EAAEDA1E7D9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91538-80AF-4CC8-9003-E4C1DEA53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9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91538-80AF-4CC8-9003-E4C1DEA53A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9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/>
              <a:t>Efficient protocols for set membership and range proofs</a:t>
            </a:r>
            <a:r>
              <a:rPr lang="en-US" altLang="zh-CN" sz="6000" dirty="0"/>
              <a:t> 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9592" y="4797152"/>
            <a:ext cx="7520880" cy="864096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</a:rPr>
              <a:t>Jan </a:t>
            </a:r>
            <a:r>
              <a:rPr lang="en-US" altLang="zh-CN" sz="2400" dirty="0" err="1">
                <a:solidFill>
                  <a:schemeClr val="tx1"/>
                </a:solidFill>
              </a:rPr>
              <a:t>Camenisch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</a:rPr>
              <a:t>Rafik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</a:rPr>
              <a:t>Chaabouni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</a:rPr>
              <a:t>Abhi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</a:rPr>
              <a:t>Shelat</a:t>
            </a:r>
            <a:r>
              <a:rPr lang="en-US" altLang="zh-CN" sz="2400" dirty="0">
                <a:solidFill>
                  <a:schemeClr val="tx1"/>
                </a:solidFill>
              </a:rPr>
              <a:t>: Efficient Protocols for Set Membership and Range Proofs. ASIACRYPT 2008: 234-252.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-28203" y="3861048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95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8" y="2276872"/>
            <a:ext cx="8604448" cy="230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4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268760"/>
            <a:ext cx="8820980" cy="181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20" y="3212976"/>
            <a:ext cx="8715560" cy="233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52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" y="1484784"/>
            <a:ext cx="8850984" cy="39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0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" y="1124744"/>
            <a:ext cx="8964488" cy="212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" y="3789040"/>
            <a:ext cx="8933160" cy="226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2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8499"/>
            <a:ext cx="8640960" cy="41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01208"/>
            <a:ext cx="8568952" cy="84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56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Set membership protocol for set Φ</a:t>
            </a:r>
            <a:endParaRPr lang="zh-CN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8" y="1268760"/>
            <a:ext cx="8521104" cy="48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716016" y="2624490"/>
            <a:ext cx="2952328" cy="366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305943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46004" y="3429000"/>
            <a:ext cx="42484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02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33AF4B-7481-4264-9A24-13F11551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5832648" cy="5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Set membership protocol for set Φ</a:t>
            </a:r>
            <a:endParaRPr lang="zh-CN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4" y="1916832"/>
            <a:ext cx="8424936" cy="350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 bwMode="auto">
          <a:xfrm>
            <a:off x="359532" y="5517232"/>
            <a:ext cx="8424936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395728" cy="84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68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Set membership protocol for set Φ</a:t>
            </a:r>
            <a:endParaRPr lang="zh-CN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4" y="1628800"/>
            <a:ext cx="8352928" cy="25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86062"/>
            <a:ext cx="4993580" cy="34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4" y="4892515"/>
            <a:ext cx="8325798" cy="8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448025" y="5766254"/>
            <a:ext cx="5400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事先确定承诺值，再利用随机预言机配置挑战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Range Proofs</a:t>
            </a:r>
            <a:endParaRPr lang="zh-CN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2" y="692696"/>
            <a:ext cx="8676456" cy="234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 b="1"/>
          <a:stretch/>
        </p:blipFill>
        <p:spPr bwMode="auto">
          <a:xfrm>
            <a:off x="309972" y="3400425"/>
            <a:ext cx="8726524" cy="3213821"/>
          </a:xfrm>
          <a:prstGeom prst="trapezoid">
            <a:avLst>
              <a:gd name="adj" fmla="val 19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40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Abstract</a:t>
            </a:r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48250"/>
            <a:ext cx="8532440" cy="195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6" y="3429000"/>
            <a:ext cx="8460432" cy="223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843808" y="2656490"/>
            <a:ext cx="5400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在不泄露具体值的情况下，证明承诺值的范围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48652" y="1682208"/>
            <a:ext cx="360040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28067" y="2027434"/>
            <a:ext cx="283493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74898" y="5667606"/>
            <a:ext cx="88615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1.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现有基于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RSA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猜想的方案，交互元素数量为固定常数，即可实现范围证明。</a:t>
            </a:r>
            <a:endParaRPr lang="en-US" altLang="zh-CN" sz="20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2. 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此类构造方式不适用于基于双线性群猜想下构造范围证明。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0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Range Proofs</a:t>
            </a:r>
            <a:endParaRPr lang="zh-CN" altLang="en-US" sz="28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72486"/>
            <a:ext cx="7408317" cy="4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4" y="5445224"/>
            <a:ext cx="8049369" cy="87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323410"/>
            <a:ext cx="7089544" cy="42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96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Communication Complexity</a:t>
            </a:r>
            <a:endParaRPr lang="zh-CN" altLang="en-US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48499"/>
            <a:ext cx="8341753" cy="200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06" y="2852936"/>
            <a:ext cx="7202587" cy="45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02845"/>
            <a:ext cx="4968552" cy="31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90122"/>
            <a:ext cx="3744416" cy="3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2" y="4643586"/>
            <a:ext cx="8265577" cy="114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3275856" y="5229200"/>
            <a:ext cx="422104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63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Communication Complexity</a:t>
            </a:r>
            <a:endParaRPr lang="zh-CN" altLang="en-US" sz="2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554114"/>
            <a:ext cx="8424936" cy="393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56345" y="1149043"/>
            <a:ext cx="2376264" cy="366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p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比特长度的素数</a:t>
            </a:r>
          </a:p>
        </p:txBody>
      </p:sp>
    </p:spTree>
    <p:extLst>
      <p:ext uri="{BB962C8B-B14F-4D97-AF65-F5344CB8AC3E}">
        <p14:creationId xmlns:p14="http://schemas.microsoft.com/office/powerpoint/2010/main" val="4195979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Communication Complexity</a:t>
            </a:r>
            <a:endParaRPr lang="zh-CN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47426" cy="230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4" y="3861046"/>
            <a:ext cx="8381714" cy="217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059832" y="3612420"/>
            <a:ext cx="5400600" cy="497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sz="2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en-US" altLang="zh-CN" sz="2000" baseline="30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= B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（即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 = </a:t>
            </a:r>
            <a:r>
              <a:rPr lang="en-US" altLang="zh-CN" sz="2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logB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logu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）中关于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sz="2000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进行求导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0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Handling Arbitrary Ranges [a, b]</a:t>
            </a:r>
            <a:endParaRPr lang="zh-CN" alt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5" y="1238599"/>
            <a:ext cx="8424936" cy="115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27" y="2389964"/>
            <a:ext cx="57340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0039"/>
            <a:ext cx="8424936" cy="148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06086"/>
            <a:ext cx="7272808" cy="139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87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Handling Arbitrary Ranges [a, b]</a:t>
            </a:r>
            <a:endParaRPr lang="zh-CN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7" y="2132856"/>
            <a:ext cx="8892480" cy="90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63" y="3212976"/>
            <a:ext cx="6192688" cy="69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" y="3909269"/>
            <a:ext cx="8694712" cy="66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40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Concrete Example and Discussion</a:t>
            </a:r>
            <a:endParaRPr lang="zh-CN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8" y="1628800"/>
            <a:ext cx="8748464" cy="307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259632" y="1556792"/>
            <a:ext cx="158417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5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Alternative Set Membership Proofs</a:t>
            </a:r>
            <a:endParaRPr lang="zh-CN" alt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172400" cy="293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339752" y="2990741"/>
            <a:ext cx="5184576" cy="366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Alternative Set Membership Proofs</a:t>
            </a:r>
            <a:endParaRPr lang="zh-CN" altLang="en-US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6" y="1124744"/>
            <a:ext cx="789538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3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" y="849665"/>
            <a:ext cx="8918078" cy="572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Accumulator Based Membership Proof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739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33"/>
          <a:stretch/>
        </p:blipFill>
        <p:spPr bwMode="auto">
          <a:xfrm>
            <a:off x="37803" y="1124744"/>
            <a:ext cx="9086520" cy="231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41"/>
          <a:stretch/>
        </p:blipFill>
        <p:spPr bwMode="auto">
          <a:xfrm>
            <a:off x="-11063" y="4791050"/>
            <a:ext cx="9086520" cy="131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Abstract</a:t>
            </a:r>
            <a:endParaRPr lang="zh-CN" altLang="en-US" sz="28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835696" y="2060848"/>
            <a:ext cx="259228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491880" y="1757958"/>
            <a:ext cx="338437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092280" y="2170956"/>
            <a:ext cx="199270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07504" y="2420888"/>
            <a:ext cx="172819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403648" y="3438525"/>
            <a:ext cx="75608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139952" y="3116585"/>
            <a:ext cx="38884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1539" y="3501008"/>
            <a:ext cx="8643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渐近性更好、常数足够小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即使范围较小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Boneh-Boyen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签名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q-SDH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猜想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(q-Strong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Diffie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-Hellman assumption)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3528" y="6110833"/>
            <a:ext cx="86409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可选实现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—</a:t>
            </a:r>
            <a:r>
              <a:rPr lang="zh-CN" altLang="en-US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其他签名方案、累加器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2000" dirty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Strong RSA </a:t>
            </a:r>
            <a:r>
              <a:rPr lang="en-US" altLang="zh-CN" sz="2000" dirty="0" err="1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assumpiton</a:t>
            </a:r>
            <a:endParaRPr lang="en-US" altLang="zh-CN" sz="2000" dirty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709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47609B6-FDD4-431B-9F88-7E4FD11E7C20}"/>
              </a:ext>
            </a:extLst>
          </p:cNvPr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SM2 Membership Proof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0936B0-7168-44D6-A310-4709CBF4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808671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0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DBD34D-3B8D-4492-8279-1D2802ED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48499"/>
            <a:ext cx="6025090" cy="58165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6A2434-E3C9-4636-A191-B6581087434C}"/>
              </a:ext>
            </a:extLst>
          </p:cNvPr>
          <p:cNvSpPr/>
          <p:nvPr/>
        </p:nvSpPr>
        <p:spPr>
          <a:xfrm>
            <a:off x="5004048" y="1780291"/>
            <a:ext cx="2424690" cy="82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B02B35-8D86-4005-95BA-32262BB47976}"/>
              </a:ext>
            </a:extLst>
          </p:cNvPr>
          <p:cNvSpPr/>
          <p:nvPr/>
        </p:nvSpPr>
        <p:spPr>
          <a:xfrm>
            <a:off x="1547664" y="2564904"/>
            <a:ext cx="144016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47609B6-FDD4-431B-9F88-7E4FD11E7C20}"/>
              </a:ext>
            </a:extLst>
          </p:cNvPr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SM2 Membership Proof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08720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BB26C-DC67-40CA-AD87-1CBDACCB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" y="1624432"/>
            <a:ext cx="8175181" cy="360913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D5D5F6-3E95-4050-9655-ED5D39962FAF}"/>
              </a:ext>
            </a:extLst>
          </p:cNvPr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SM9 Membership Proof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6055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0CEFB-4CAE-4029-8ED7-B421265C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76672"/>
            <a:ext cx="5676457" cy="620066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42EFF6B-9BEE-4097-864E-03F867803AD9}"/>
              </a:ext>
            </a:extLst>
          </p:cNvPr>
          <p:cNvSpPr txBox="1">
            <a:spLocks/>
          </p:cNvSpPr>
          <p:nvPr/>
        </p:nvSpPr>
        <p:spPr>
          <a:xfrm>
            <a:off x="0" y="48892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SM9 Membership Proof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AB5F45-FA3D-4867-9762-37BCC0D54598}"/>
              </a:ext>
            </a:extLst>
          </p:cNvPr>
          <p:cNvSpPr/>
          <p:nvPr/>
        </p:nvSpPr>
        <p:spPr>
          <a:xfrm>
            <a:off x="5069223" y="1268760"/>
            <a:ext cx="1663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ACFEA7-8D70-47A5-A1C6-5F35D1ECB9E9}"/>
              </a:ext>
            </a:extLst>
          </p:cNvPr>
          <p:cNvSpPr/>
          <p:nvPr/>
        </p:nvSpPr>
        <p:spPr>
          <a:xfrm>
            <a:off x="1691680" y="227687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Introduction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9" y="1214952"/>
            <a:ext cx="7776864" cy="56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"/>
          <a:stretch/>
        </p:blipFill>
        <p:spPr bwMode="auto">
          <a:xfrm>
            <a:off x="395536" y="1776675"/>
            <a:ext cx="8542724" cy="402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>
            <a:off x="2987824" y="1708512"/>
            <a:ext cx="217335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23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Introduction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" b="-1"/>
          <a:stretch/>
        </p:blipFill>
        <p:spPr bwMode="auto">
          <a:xfrm>
            <a:off x="485468" y="764704"/>
            <a:ext cx="8460432" cy="242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"/>
          <a:stretch/>
        </p:blipFill>
        <p:spPr bwMode="auto">
          <a:xfrm>
            <a:off x="451234" y="4615629"/>
            <a:ext cx="7361126" cy="224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75932"/>
            <a:ext cx="7488832" cy="130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08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Introduction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496944" cy="216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/>
          <a:stretch/>
        </p:blipFill>
        <p:spPr bwMode="auto">
          <a:xfrm>
            <a:off x="395536" y="3524250"/>
            <a:ext cx="7704856" cy="182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36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Introduction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9036496" cy="418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62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Introduction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8964488" cy="187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39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227811"/>
            <a:ext cx="914400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Definition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0" y="908720"/>
            <a:ext cx="8712088" cy="237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" y="3572896"/>
            <a:ext cx="8766348" cy="115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2" y="4941168"/>
            <a:ext cx="8585212" cy="176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8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241</Words>
  <Application>Microsoft Office PowerPoint</Application>
  <PresentationFormat>全屏显示(4:3)</PresentationFormat>
  <Paragraphs>43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 Unicode MS</vt:lpstr>
      <vt:lpstr>黑体</vt:lpstr>
      <vt:lpstr>宋体</vt:lpstr>
      <vt:lpstr>Arial</vt:lpstr>
      <vt:lpstr>Calibri</vt:lpstr>
      <vt:lpstr>Times New Roman</vt:lpstr>
      <vt:lpstr>Wingdings</vt:lpstr>
      <vt:lpstr>Office 主题</vt:lpstr>
      <vt:lpstr>Efficient protocols for set membership and range proofs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Σ-protocols </dc:title>
  <dc:creator>Xu</dc:creator>
  <cp:lastModifiedBy>275837658@qq.com</cp:lastModifiedBy>
  <cp:revision>642</cp:revision>
  <dcterms:created xsi:type="dcterms:W3CDTF">2018-08-28T08:58:25Z</dcterms:created>
  <dcterms:modified xsi:type="dcterms:W3CDTF">2021-08-24T06:29:02Z</dcterms:modified>
</cp:coreProperties>
</file>